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29"/>
  </p:notesMasterIdLst>
  <p:sldIdLst>
    <p:sldId id="322" r:id="rId3"/>
    <p:sldId id="448" r:id="rId4"/>
    <p:sldId id="492" r:id="rId5"/>
    <p:sldId id="453" r:id="rId6"/>
    <p:sldId id="488" r:id="rId7"/>
    <p:sldId id="489" r:id="rId8"/>
    <p:sldId id="405" r:id="rId9"/>
    <p:sldId id="463" r:id="rId10"/>
    <p:sldId id="490" r:id="rId11"/>
    <p:sldId id="493" r:id="rId12"/>
    <p:sldId id="432" r:id="rId13"/>
    <p:sldId id="381" r:id="rId14"/>
    <p:sldId id="384" r:id="rId15"/>
    <p:sldId id="434" r:id="rId16"/>
    <p:sldId id="435" r:id="rId17"/>
    <p:sldId id="383" r:id="rId18"/>
    <p:sldId id="494" r:id="rId19"/>
    <p:sldId id="424" r:id="rId20"/>
    <p:sldId id="486" r:id="rId21"/>
    <p:sldId id="491" r:id="rId22"/>
    <p:sldId id="436" r:id="rId23"/>
    <p:sldId id="399" r:id="rId24"/>
    <p:sldId id="386" r:id="rId25"/>
    <p:sldId id="438" r:id="rId26"/>
    <p:sldId id="402" r:id="rId27"/>
    <p:sldId id="273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96928"/>
  </p:normalViewPr>
  <p:slideViewPr>
    <p:cSldViewPr snapToGrid="0" snapToObjects="1" showGuides="1">
      <p:cViewPr varScale="1">
        <p:scale>
          <a:sx n="122" d="100"/>
          <a:sy n="122" d="100"/>
        </p:scale>
        <p:origin x="240" y="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3/28/21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1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3/28/21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78.svg"/><Relationship Id="rId3" Type="http://schemas.openxmlformats.org/officeDocument/2006/relationships/image" Target="../media/image65.svg"/><Relationship Id="rId7" Type="http://schemas.openxmlformats.org/officeDocument/2006/relationships/image" Target="../media/image33.pn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2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svg"/><Relationship Id="rId11" Type="http://schemas.openxmlformats.org/officeDocument/2006/relationships/image" Target="../media/image70.svg"/><Relationship Id="rId5" Type="http://schemas.openxmlformats.org/officeDocument/2006/relationships/image" Target="../media/image66.svg"/><Relationship Id="rId15" Type="http://schemas.openxmlformats.org/officeDocument/2006/relationships/image" Target="../media/image80.svg"/><Relationship Id="rId10" Type="http://schemas.openxmlformats.org/officeDocument/2006/relationships/image" Target="../media/image69.svg"/><Relationship Id="rId4" Type="http://schemas.openxmlformats.org/officeDocument/2006/relationships/image" Target="../media/image31.png"/><Relationship Id="rId9" Type="http://schemas.openxmlformats.org/officeDocument/2006/relationships/image" Target="../media/image68.png"/><Relationship Id="rId1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6.svg"/><Relationship Id="rId7" Type="http://schemas.openxmlformats.org/officeDocument/2006/relationships/image" Target="../media/image2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88.svg"/><Relationship Id="rId10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32.svg"/><Relationship Id="rId5" Type="http://schemas.openxmlformats.org/officeDocument/2006/relationships/image" Target="../media/image30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image" Target="../media/image42.svg"/><Relationship Id="rId21" Type="http://schemas.openxmlformats.org/officeDocument/2006/relationships/image" Target="../media/image60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5" Type="http://schemas.openxmlformats.org/officeDocument/2006/relationships/image" Target="../media/image64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24" Type="http://schemas.openxmlformats.org/officeDocument/2006/relationships/image" Target="../media/image63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62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65.sv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svg"/><Relationship Id="rId11" Type="http://schemas.openxmlformats.org/officeDocument/2006/relationships/image" Target="../media/image70.svg"/><Relationship Id="rId5" Type="http://schemas.openxmlformats.org/officeDocument/2006/relationships/image" Target="../media/image66.svg"/><Relationship Id="rId10" Type="http://schemas.openxmlformats.org/officeDocument/2006/relationships/image" Target="../media/image69.svg"/><Relationship Id="rId4" Type="http://schemas.openxmlformats.org/officeDocument/2006/relationships/image" Target="../media/image31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svg"/><Relationship Id="rId7" Type="http://schemas.openxmlformats.org/officeDocument/2006/relationships/image" Target="../media/image74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7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0714"/>
            <a:ext cx="11456276" cy="128001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Palatino Linotype" panose="02040502050505030304" pitchFamily="18" charset="0"/>
              </a:rPr>
              <a:t>RCC: Resilient Concurrent Consensus for</a:t>
            </a:r>
            <a:br>
              <a:rPr lang="en-US" sz="4000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Palatino Linotype" panose="02040502050505030304" pitchFamily="18" charset="0"/>
              </a:rPr>
              <a:t>High-Throughput Secure Transaction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036" y="3514859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91" y="1877269"/>
            <a:ext cx="1707251" cy="162709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4881514" y="3534772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4" y="3588438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19705" y="4094652"/>
            <a:ext cx="3769997" cy="11798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042" y="1877269"/>
            <a:ext cx="2419966" cy="1627099"/>
          </a:xfrm>
          <a:prstGeom prst="rect">
            <a:avLst/>
          </a:prstGeom>
        </p:spPr>
      </p:pic>
      <p:pic>
        <p:nvPicPr>
          <p:cNvPr id="18" name="Picture 1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F47B4CD-1AED-0544-BB1D-4B8FAC182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588" y="5923760"/>
            <a:ext cx="2364824" cy="106600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53576-F20B-FA4D-A59D-67887A255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412" y="5935005"/>
            <a:ext cx="2415913" cy="973235"/>
          </a:xfrm>
          <a:prstGeom prst="rect">
            <a:avLst/>
          </a:prstGeom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F79FF541-A4A4-874C-B2FC-0CCE8D213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670" y="1769051"/>
            <a:ext cx="1410120" cy="18801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43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40764"/>
            <a:ext cx="121920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2153657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2155300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33849"/>
            <a:ext cx="121920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600" b="0" dirty="0" err="1">
                <a:latin typeface="Palatino Linotype" panose="02040502050505030304" pitchFamily="18" charset="0"/>
              </a:rPr>
              <a:t>ResilientDB</a:t>
            </a:r>
            <a:r>
              <a:rPr lang="en-US" sz="36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36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444" y="4087997"/>
            <a:ext cx="2391869" cy="10782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81" y="4087997"/>
            <a:ext cx="2450053" cy="98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3104754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0FA78E-B28B-874C-81D2-5A8F911EBD3B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463295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40</a:t>
            </a:r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 IEEE ICDCS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222890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4" name="Graphic 33" descr="School girl with solid fill">
            <a:extLst>
              <a:ext uri="{FF2B5EF4-FFF2-40B4-BE49-F238E27FC236}">
                <a16:creationId xmlns:a16="http://schemas.microsoft.com/office/drawing/2014/main" id="{F635F9FF-E22A-9A49-B0F2-0561904A0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9623" y="3657674"/>
            <a:ext cx="1798843" cy="1798843"/>
          </a:xfrm>
          <a:prstGeom prst="rect">
            <a:avLst/>
          </a:prstGeom>
        </p:spPr>
      </p:pic>
      <p:pic>
        <p:nvPicPr>
          <p:cNvPr id="36" name="Graphic 35" descr="School boy with solid fill">
            <a:extLst>
              <a:ext uri="{FF2B5EF4-FFF2-40B4-BE49-F238E27FC236}">
                <a16:creationId xmlns:a16="http://schemas.microsoft.com/office/drawing/2014/main" id="{0F6BCD14-65CA-E44B-BC09-E434ADB56A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1841" y="3657674"/>
            <a:ext cx="1798843" cy="1798843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37" y="280023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 Decentralized &amp; Democratic System</a:t>
            </a:r>
            <a:endParaRPr lang="en-US" altLang="en-US" sz="4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2E7C7-3D1A-DB43-AE3E-3761946A8E28}"/>
              </a:ext>
            </a:extLst>
          </p:cNvPr>
          <p:cNvSpPr txBox="1"/>
          <p:nvPr/>
        </p:nvSpPr>
        <p:spPr>
          <a:xfrm>
            <a:off x="3605769" y="519818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Alice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A9AD3-A6A6-8741-B562-B2FC210AC2FF}"/>
              </a:ext>
            </a:extLst>
          </p:cNvPr>
          <p:cNvSpPr txBox="1"/>
          <p:nvPr/>
        </p:nvSpPr>
        <p:spPr>
          <a:xfrm>
            <a:off x="8250273" y="519818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86995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2956966" y="4002976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28871" y="420347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326039" y="3785305"/>
            <a:ext cx="1112009" cy="8699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276130" y="3776897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27755" y="3367619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675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4096710" y="3086429"/>
            <a:ext cx="1229329" cy="1133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458934" y="4112881"/>
            <a:ext cx="355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13889" y="1535600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33F0F024-2986-AC4D-91FB-DC1D7945FC06}"/>
              </a:ext>
            </a:extLst>
          </p:cNvPr>
          <p:cNvCxnSpPr>
            <a:cxnSpLocks/>
            <a:stCxn id="26" idx="0"/>
            <a:endCxn id="36" idx="1"/>
          </p:cNvCxnSpPr>
          <p:nvPr/>
        </p:nvCxnSpPr>
        <p:spPr>
          <a:xfrm rot="5400000" flipH="1" flipV="1">
            <a:off x="6633268" y="2349671"/>
            <a:ext cx="666471" cy="21879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5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3" grpId="0"/>
      <p:bldP spid="51" grpId="0"/>
      <p:bldP spid="2" grpId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1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Evaluation Metrics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787164"/>
            <a:ext cx="12192000" cy="35974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Google cloud used for deploying replicas and clients.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Each replica used 16-core Intel Xeon Cascade Lake CPUs and had access to 32 GB memory.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Total 320K clients deployed on 16 machines.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Workload provided by Yahoo Cloud Serving Benchmark (YCSB).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Experiments ran for 180s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 First 60s warmup.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6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 and Final Remarks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649356" y="1461456"/>
            <a:ext cx="11025809" cy="41958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RCC is a meta-BFT protocol that delegates power to each replica.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RCC allows all “n” replicas to be primary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parallel consensus</a:t>
            </a:r>
            <a:endParaRPr lang="en-US" sz="2400" dirty="0">
              <a:latin typeface="Palatino Linotype" panose="0204050205050503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RCC guarantees that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there will be always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RCC provides solution to handle collusion attacks.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RCC facilitates secure ordering of requests.</a:t>
            </a:r>
          </a:p>
        </p:txBody>
      </p:sp>
    </p:spTree>
    <p:extLst>
      <p:ext uri="{BB962C8B-B14F-4D97-AF65-F5344CB8AC3E}">
        <p14:creationId xmlns:p14="http://schemas.microsoft.com/office/powerpoint/2010/main" val="390720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8135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Decentralized System</a:t>
            </a:r>
            <a:endParaRPr lang="en-US" altLang="en-US" sz="4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2E7C7-3D1A-DB43-AE3E-3761946A8E28}"/>
              </a:ext>
            </a:extLst>
          </p:cNvPr>
          <p:cNvSpPr txBox="1"/>
          <p:nvPr/>
        </p:nvSpPr>
        <p:spPr>
          <a:xfrm>
            <a:off x="3605769" y="519818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Alice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A9AD3-A6A6-8741-B562-B2FC210AC2FF}"/>
              </a:ext>
            </a:extLst>
          </p:cNvPr>
          <p:cNvSpPr txBox="1"/>
          <p:nvPr/>
        </p:nvSpPr>
        <p:spPr>
          <a:xfrm>
            <a:off x="8250273" y="519818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3CAA0-5064-7748-84B6-9E68E276AC25}"/>
              </a:ext>
            </a:extLst>
          </p:cNvPr>
          <p:cNvSpPr txBox="1"/>
          <p:nvPr/>
        </p:nvSpPr>
        <p:spPr>
          <a:xfrm>
            <a:off x="448915" y="3334508"/>
            <a:ext cx="218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Replicas</a:t>
            </a:r>
          </a:p>
        </p:txBody>
      </p:sp>
      <p:pic>
        <p:nvPicPr>
          <p:cNvPr id="32" name="Graphic 31" descr="Database">
            <a:extLst>
              <a:ext uri="{FF2B5EF4-FFF2-40B4-BE49-F238E27FC236}">
                <a16:creationId xmlns:a16="http://schemas.microsoft.com/office/drawing/2014/main" id="{5C03E7E8-EC33-344F-A5BD-4C820902E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4269" y="2480138"/>
            <a:ext cx="1231608" cy="1289335"/>
          </a:xfrm>
          <a:prstGeom prst="rect">
            <a:avLst/>
          </a:prstGeom>
        </p:spPr>
      </p:pic>
      <p:pic>
        <p:nvPicPr>
          <p:cNvPr id="33" name="Graphic 32" descr="Database">
            <a:extLst>
              <a:ext uri="{FF2B5EF4-FFF2-40B4-BE49-F238E27FC236}">
                <a16:creationId xmlns:a16="http://schemas.microsoft.com/office/drawing/2014/main" id="{6AE57F4F-AF59-5C4E-9E89-CCB2417C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396" y="1368159"/>
            <a:ext cx="1231608" cy="1289335"/>
          </a:xfrm>
          <a:prstGeom prst="rect">
            <a:avLst/>
          </a:prstGeom>
        </p:spPr>
      </p:pic>
      <p:pic>
        <p:nvPicPr>
          <p:cNvPr id="35" name="Graphic 34" descr="Database">
            <a:extLst>
              <a:ext uri="{FF2B5EF4-FFF2-40B4-BE49-F238E27FC236}">
                <a16:creationId xmlns:a16="http://schemas.microsoft.com/office/drawing/2014/main" id="{78DD9197-8EBC-9747-8428-99A22DCCE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349" y="5334461"/>
            <a:ext cx="1231608" cy="1289335"/>
          </a:xfrm>
          <a:prstGeom prst="rect">
            <a:avLst/>
          </a:prstGeom>
        </p:spPr>
      </p:pic>
      <p:pic>
        <p:nvPicPr>
          <p:cNvPr id="37" name="Graphic 36" descr="Database">
            <a:extLst>
              <a:ext uri="{FF2B5EF4-FFF2-40B4-BE49-F238E27FC236}">
                <a16:creationId xmlns:a16="http://schemas.microsoft.com/office/drawing/2014/main" id="{8A9719A5-D132-6B49-80AF-CB5C0912B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051CB9A3-6454-324E-8192-7A9C8D93A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1D2452A5-0B03-844E-8212-AEB794AA5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2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70110"/>
            <a:ext cx="11039061" cy="77867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  <a:endParaRPr lang="en-US" altLang="en-US" sz="4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F19D6B9-E5F2-2F44-BB61-CBB2574C52ED}"/>
              </a:ext>
            </a:extLst>
          </p:cNvPr>
          <p:cNvSpPr txBox="1"/>
          <p:nvPr/>
        </p:nvSpPr>
        <p:spPr>
          <a:xfrm>
            <a:off x="154144" y="3501599"/>
            <a:ext cx="2933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6139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2913D0C-8EF9-3F42-9BAE-8814451E96F1}"/>
              </a:ext>
            </a:extLst>
          </p:cNvPr>
          <p:cNvSpPr txBox="1">
            <a:spLocks/>
          </p:cNvSpPr>
          <p:nvPr/>
        </p:nvSpPr>
        <p:spPr bwMode="auto">
          <a:xfrm>
            <a:off x="-1" y="2446039"/>
            <a:ext cx="12192000" cy="64589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Blockchain Technology</a:t>
            </a:r>
          </a:p>
        </p:txBody>
      </p:sp>
    </p:spTree>
    <p:extLst>
      <p:ext uri="{BB962C8B-B14F-4D97-AF65-F5344CB8AC3E}">
        <p14:creationId xmlns:p14="http://schemas.microsoft.com/office/powerpoint/2010/main" val="19681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190344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E98F3A-2FEF-9E41-9484-CA952D54BF59}"/>
              </a:ext>
            </a:extLst>
          </p:cNvPr>
          <p:cNvGrpSpPr/>
          <p:nvPr/>
        </p:nvGrpSpPr>
        <p:grpSpPr>
          <a:xfrm>
            <a:off x="5211775" y="1295230"/>
            <a:ext cx="2461543" cy="1383018"/>
            <a:chOff x="5211775" y="1295230"/>
            <a:chExt cx="2461543" cy="138301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DACDDBD-ADA5-8B43-9549-699A61CD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04634C0-5C55-3042-9C33-7C9E59F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8" name="Content Placeholder 4">
              <a:extLst>
                <a:ext uri="{FF2B5EF4-FFF2-40B4-BE49-F238E27FC236}">
                  <a16:creationId xmlns:a16="http://schemas.microsoft.com/office/drawing/2014/main" id="{93E459B8-83EE-6E4A-8957-BAA18A0E3F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2004927" y="4242060"/>
            <a:ext cx="3555260" cy="170380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6693532" y="4278126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1463011" y="171343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8120957" y="1807198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14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91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968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9" name="Graphic 68" descr="Database">
            <a:extLst>
              <a:ext uri="{FF2B5EF4-FFF2-40B4-BE49-F238E27FC236}">
                <a16:creationId xmlns:a16="http://schemas.microsoft.com/office/drawing/2014/main" id="{9A377AFF-418B-2B42-B234-69BB8164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24051</TotalTime>
  <Words>789</Words>
  <Application>Microsoft Macintosh PowerPoint</Application>
  <PresentationFormat>Widescreen</PresentationFormat>
  <Paragraphs>253</Paragraphs>
  <Slides>26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RCC: Resilient Concurrent Consensus for High-Throughput Secure Transaction Processing</vt:lpstr>
      <vt:lpstr>Secure Decentralized &amp; Democratic System</vt:lpstr>
      <vt:lpstr>Decentralized System</vt:lpstr>
      <vt:lpstr>Democracy</vt:lpstr>
      <vt:lpstr>PowerPoint Presentation</vt:lpstr>
      <vt:lpstr>What is Blockchain?</vt:lpstr>
      <vt:lpstr>Blockchain Applications</vt:lpstr>
      <vt:lpstr>At the core of any Blockchain application is a Byzantine Fault-Tolerant (BFT) consensus protocol.</vt:lpstr>
      <vt:lpstr>First practical BFT implementation.</vt:lpstr>
      <vt:lpstr>What Limits Current Systems? Primary-Backup Paradigm</vt:lpstr>
      <vt:lpstr>Our Proposal</vt:lpstr>
      <vt:lpstr>RCC Paradigm</vt:lpstr>
      <vt:lpstr>PowerPoint Presentation</vt:lpstr>
      <vt:lpstr>Challenges?</vt:lpstr>
      <vt:lpstr>Secure Ordering</vt:lpstr>
      <vt:lpstr>Malicious Primaries Collusion</vt:lpstr>
      <vt:lpstr>Magical Ingredient   Good Instances are always Live</vt:lpstr>
      <vt:lpstr>ResilientDB: High Throughput Yielding, Scalable Permissioned Blockchain Fabric*</vt:lpstr>
      <vt:lpstr>PowerPoint Presentation</vt:lpstr>
      <vt:lpstr>Implementation on ResilientDB</vt:lpstr>
      <vt:lpstr>Evaluating RCC on ResilientDB</vt:lpstr>
      <vt:lpstr>Evaluation Metrics</vt:lpstr>
      <vt:lpstr>Scalability</vt:lpstr>
      <vt:lpstr>Batching</vt:lpstr>
      <vt:lpstr>Conclusions and Final Remarks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727</cp:revision>
  <dcterms:created xsi:type="dcterms:W3CDTF">2018-08-17T23:07:33Z</dcterms:created>
  <dcterms:modified xsi:type="dcterms:W3CDTF">2021-03-28T23:07:35Z</dcterms:modified>
  <cp:category/>
</cp:coreProperties>
</file>